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9" r:id="rId3"/>
    <p:sldId id="260" r:id="rId4"/>
    <p:sldId id="257"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5883C2E-5DAD-4207-8D69-4CB28474BCE7}" type="datetimeFigureOut">
              <a:rPr lang="en-US" smtClean="0"/>
              <a:t>4/26/2018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40532790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83C2E-5DAD-4207-8D69-4CB28474BCE7}"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179389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5883C2E-5DAD-4207-8D69-4CB28474BCE7}" type="datetimeFigureOut">
              <a:rPr lang="en-US" smtClean="0"/>
              <a:t>4/26/2018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171532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5883C2E-5DAD-4207-8D69-4CB28474BCE7}" type="datetimeFigureOut">
              <a:rPr lang="en-US" smtClean="0"/>
              <a:t>4/26/2018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8CFDDF6-9315-427A-B31E-54E456A67CB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775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5883C2E-5DAD-4207-8D69-4CB28474BCE7}" type="datetimeFigureOut">
              <a:rPr lang="en-US" smtClean="0"/>
              <a:t>4/26/2018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424301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883C2E-5DAD-4207-8D69-4CB28474BCE7}"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59535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883C2E-5DAD-4207-8D69-4CB28474BCE7}"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450189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883C2E-5DAD-4207-8D69-4CB28474BCE7}"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194723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5883C2E-5DAD-4207-8D69-4CB28474BCE7}" type="datetimeFigureOut">
              <a:rPr lang="en-US" smtClean="0"/>
              <a:t>4/26/2018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42096462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883C2E-5DAD-4207-8D69-4CB28474BCE7}"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354987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5883C2E-5DAD-4207-8D69-4CB28474BCE7}" type="datetimeFigureOut">
              <a:rPr lang="en-US" smtClean="0"/>
              <a:t>4/26/2018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45824447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883C2E-5DAD-4207-8D69-4CB28474BCE7}"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95261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883C2E-5DAD-4207-8D69-4CB28474BCE7}"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64632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883C2E-5DAD-4207-8D69-4CB28474BCE7}"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255919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83C2E-5DAD-4207-8D69-4CB28474BCE7}"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35895963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83C2E-5DAD-4207-8D69-4CB28474BCE7}"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33101839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83C2E-5DAD-4207-8D69-4CB28474BCE7}"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FDDF6-9315-427A-B31E-54E456A67CBC}" type="slidenum">
              <a:rPr lang="en-US" smtClean="0"/>
              <a:t>‹#›</a:t>
            </a:fld>
            <a:endParaRPr lang="en-US"/>
          </a:p>
        </p:txBody>
      </p:sp>
    </p:spTree>
    <p:extLst>
      <p:ext uri="{BB962C8B-B14F-4D97-AF65-F5344CB8AC3E}">
        <p14:creationId xmlns:p14="http://schemas.microsoft.com/office/powerpoint/2010/main" val="90285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883C2E-5DAD-4207-8D69-4CB28474BCE7}" type="datetimeFigureOut">
              <a:rPr lang="en-US" smtClean="0"/>
              <a:t>4/26/2018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CFDDF6-9315-427A-B31E-54E456A67CBC}" type="slidenum">
              <a:rPr lang="en-US" smtClean="0"/>
              <a:t>‹#›</a:t>
            </a:fld>
            <a:endParaRPr lang="en-US"/>
          </a:p>
        </p:txBody>
      </p:sp>
    </p:spTree>
    <p:extLst>
      <p:ext uri="{BB962C8B-B14F-4D97-AF65-F5344CB8AC3E}">
        <p14:creationId xmlns:p14="http://schemas.microsoft.com/office/powerpoint/2010/main" val="1540968871"/>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l.uncw.edu/digilib/Mathematics/Algebra/mat111hb/functions/graphs/graph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Vases as an Introduction to Graphing</a:t>
            </a:r>
            <a:endParaRPr lang="en-US" dirty="0"/>
          </a:p>
        </p:txBody>
      </p:sp>
      <p:sp>
        <p:nvSpPr>
          <p:cNvPr id="3" name="Subtitle 2"/>
          <p:cNvSpPr>
            <a:spLocks noGrp="1"/>
          </p:cNvSpPr>
          <p:nvPr>
            <p:ph type="subTitle" idx="1"/>
          </p:nvPr>
        </p:nvSpPr>
        <p:spPr/>
        <p:txBody>
          <a:bodyPr/>
          <a:lstStyle/>
          <a:p>
            <a:r>
              <a:rPr lang="en-US" dirty="0" smtClean="0"/>
              <a:t>Presented by: Anthony Cordero</a:t>
            </a:r>
            <a:endParaRPr lang="en-US" dirty="0"/>
          </a:p>
        </p:txBody>
      </p:sp>
    </p:spTree>
    <p:extLst>
      <p:ext uri="{BB962C8B-B14F-4D97-AF65-F5344CB8AC3E}">
        <p14:creationId xmlns:p14="http://schemas.microsoft.com/office/powerpoint/2010/main" val="116118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and Objectives of this activity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Goal: </a:t>
            </a:r>
          </a:p>
          <a:p>
            <a:r>
              <a:rPr lang="en-US" dirty="0" smtClean="0"/>
              <a:t>The student will gain a deeper understanding of graphing by using different shapes of vases.</a:t>
            </a:r>
          </a:p>
          <a:p>
            <a:pPr marL="0" indent="0">
              <a:buNone/>
            </a:pPr>
            <a:endParaRPr lang="en-US" dirty="0" smtClean="0"/>
          </a:p>
          <a:p>
            <a:pPr marL="0" indent="0">
              <a:buNone/>
            </a:pPr>
            <a:r>
              <a:rPr lang="en-US" dirty="0" smtClean="0"/>
              <a:t>Objectives:</a:t>
            </a:r>
          </a:p>
          <a:p>
            <a:r>
              <a:rPr lang="en-US" dirty="0" smtClean="0"/>
              <a:t>Given a hands-on-activity:</a:t>
            </a:r>
          </a:p>
          <a:p>
            <a:pPr lvl="1"/>
            <a:r>
              <a:rPr lang="en-US" dirty="0" smtClean="0"/>
              <a:t>Students will graph a relationship between the amount of water in a vase, and the height of the vase.</a:t>
            </a:r>
          </a:p>
          <a:p>
            <a:pPr lvl="1"/>
            <a:r>
              <a:rPr lang="en-US" dirty="0" smtClean="0"/>
              <a:t>Students will use measuring tools to measure the height of a vase, and the amount of water in a vase using a measuring cup.</a:t>
            </a:r>
          </a:p>
          <a:p>
            <a:pPr lvl="1"/>
            <a:r>
              <a:rPr lang="en-US" dirty="0" smtClean="0"/>
              <a:t>Students will distinguish which variable goes on which axes.</a:t>
            </a:r>
          </a:p>
          <a:p>
            <a:pPr lvl="1"/>
            <a:r>
              <a:rPr lang="en-US" dirty="0" smtClean="0"/>
              <a:t>Students will create a table of values indicating the amount of water and the height of the vase.</a:t>
            </a:r>
          </a:p>
        </p:txBody>
      </p:sp>
    </p:spTree>
    <p:extLst>
      <p:ext uri="{BB962C8B-B14F-4D97-AF65-F5344CB8AC3E}">
        <p14:creationId xmlns:p14="http://schemas.microsoft.com/office/powerpoint/2010/main" val="1488477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 to Keep in Mind.</a:t>
            </a:r>
            <a:endParaRPr lang="en-US" dirty="0"/>
          </a:p>
        </p:txBody>
      </p:sp>
      <p:sp>
        <p:nvSpPr>
          <p:cNvPr id="3" name="Text Placeholder 2"/>
          <p:cNvSpPr>
            <a:spLocks noGrp="1"/>
          </p:cNvSpPr>
          <p:nvPr>
            <p:ph type="body" idx="1"/>
          </p:nvPr>
        </p:nvSpPr>
        <p:spPr/>
        <p:txBody>
          <a:bodyPr/>
          <a:lstStyle/>
          <a:p>
            <a:r>
              <a:rPr lang="en-US" dirty="0" smtClean="0"/>
              <a:t>Function</a:t>
            </a:r>
            <a:endParaRPr lang="en-US" dirty="0"/>
          </a:p>
        </p:txBody>
      </p:sp>
      <p:sp>
        <p:nvSpPr>
          <p:cNvPr id="4" name="Content Placeholder 3"/>
          <p:cNvSpPr>
            <a:spLocks noGrp="1"/>
          </p:cNvSpPr>
          <p:nvPr>
            <p:ph sz="half" idx="2"/>
          </p:nvPr>
        </p:nvSpPr>
        <p:spPr/>
        <p:txBody>
          <a:bodyPr/>
          <a:lstStyle/>
          <a:p>
            <a:r>
              <a:rPr lang="en-US" dirty="0" smtClean="0"/>
              <a:t>A relationship or expression involving one or more variables.</a:t>
            </a:r>
            <a:endParaRPr lang="en-US" dirty="0"/>
          </a:p>
        </p:txBody>
      </p:sp>
      <p:sp>
        <p:nvSpPr>
          <p:cNvPr id="5" name="Text Placeholder 4"/>
          <p:cNvSpPr>
            <a:spLocks noGrp="1"/>
          </p:cNvSpPr>
          <p:nvPr>
            <p:ph type="body" sz="quarter" idx="3"/>
          </p:nvPr>
        </p:nvSpPr>
        <p:spPr/>
        <p:txBody>
          <a:bodyPr/>
          <a:lstStyle/>
          <a:p>
            <a:r>
              <a:rPr lang="en-US" dirty="0" smtClean="0"/>
              <a:t>The Graph of a Function</a:t>
            </a:r>
            <a:endParaRPr lang="en-US" dirty="0"/>
          </a:p>
        </p:txBody>
      </p:sp>
      <p:sp>
        <p:nvSpPr>
          <p:cNvPr id="6" name="Content Placeholder 5"/>
          <p:cNvSpPr>
            <a:spLocks noGrp="1"/>
          </p:cNvSpPr>
          <p:nvPr>
            <p:ph sz="quarter" idx="4"/>
          </p:nvPr>
        </p:nvSpPr>
        <p:spPr/>
        <p:txBody>
          <a:bodyPr/>
          <a:lstStyle/>
          <a:p>
            <a:r>
              <a:rPr lang="en-US" dirty="0" smtClean="0"/>
              <a:t>The graph of a function is the set of all points in the plane of the form (x, f(x))</a:t>
            </a:r>
            <a:endParaRPr lang="en-US" dirty="0"/>
          </a:p>
        </p:txBody>
      </p:sp>
    </p:spTree>
    <p:extLst>
      <p:ext uri="{BB962C8B-B14F-4D97-AF65-F5344CB8AC3E}">
        <p14:creationId xmlns:p14="http://schemas.microsoft.com/office/powerpoint/2010/main" val="6295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needed</a:t>
            </a:r>
            <a:endParaRPr lang="en-US" dirty="0"/>
          </a:p>
        </p:txBody>
      </p:sp>
      <p:sp>
        <p:nvSpPr>
          <p:cNvPr id="3" name="Content Placeholder 2"/>
          <p:cNvSpPr>
            <a:spLocks noGrp="1"/>
          </p:cNvSpPr>
          <p:nvPr>
            <p:ph idx="1"/>
          </p:nvPr>
        </p:nvSpPr>
        <p:spPr/>
        <p:txBody>
          <a:bodyPr/>
          <a:lstStyle/>
          <a:p>
            <a:r>
              <a:rPr lang="en-US" dirty="0" smtClean="0"/>
              <a:t>Ruler</a:t>
            </a:r>
          </a:p>
          <a:p>
            <a:r>
              <a:rPr lang="en-US" dirty="0" smtClean="0"/>
              <a:t>A vase</a:t>
            </a:r>
          </a:p>
          <a:p>
            <a:r>
              <a:rPr lang="en-US" dirty="0" smtClean="0"/>
              <a:t>A water bottle</a:t>
            </a:r>
          </a:p>
          <a:p>
            <a:r>
              <a:rPr lang="en-US" dirty="0" smtClean="0"/>
              <a:t>A measuring cup</a:t>
            </a:r>
          </a:p>
          <a:p>
            <a:r>
              <a:rPr lang="en-US" dirty="0" smtClean="0"/>
              <a:t>A marker</a:t>
            </a:r>
          </a:p>
          <a:p>
            <a:r>
              <a:rPr lang="en-US" dirty="0" smtClean="0"/>
              <a:t>The worksheet, which will use a table and grid</a:t>
            </a:r>
            <a:endParaRPr lang="en-US" dirty="0"/>
          </a:p>
        </p:txBody>
      </p:sp>
    </p:spTree>
    <p:extLst>
      <p:ext uri="{BB962C8B-B14F-4D97-AF65-F5344CB8AC3E}">
        <p14:creationId xmlns:p14="http://schemas.microsoft.com/office/powerpoint/2010/main" val="244481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take into consideration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Get into </a:t>
            </a:r>
            <a:r>
              <a:rPr lang="en-US" smtClean="0"/>
              <a:t>groups of 4.</a:t>
            </a:r>
          </a:p>
          <a:p>
            <a:pPr marL="457200" indent="-457200">
              <a:buFont typeface="+mj-lt"/>
              <a:buAutoNum type="arabicPeriod"/>
            </a:pPr>
            <a:r>
              <a:rPr lang="en-US" smtClean="0"/>
              <a:t>Create </a:t>
            </a:r>
            <a:r>
              <a:rPr lang="en-US" dirty="0" smtClean="0"/>
              <a:t>marks on the vase. Do increments of 1 inch.</a:t>
            </a:r>
          </a:p>
          <a:p>
            <a:pPr marL="457200" indent="-457200">
              <a:buFont typeface="+mj-lt"/>
              <a:buAutoNum type="arabicPeriod"/>
            </a:pPr>
            <a:r>
              <a:rPr lang="en-US" dirty="0" smtClean="0"/>
              <a:t>Label your variables on the table. Determine which goes on the x-axis, and which goes on the y-axis.</a:t>
            </a:r>
          </a:p>
          <a:p>
            <a:pPr marL="457200" indent="-457200">
              <a:buFont typeface="+mj-lt"/>
              <a:buAutoNum type="arabicPeriod"/>
            </a:pPr>
            <a:r>
              <a:rPr lang="en-US" dirty="0" smtClean="0"/>
              <a:t>Start measuring! Use the measuring cup and record your data as you move to every inch.</a:t>
            </a:r>
          </a:p>
          <a:p>
            <a:pPr marL="457200" indent="-457200">
              <a:buFont typeface="+mj-lt"/>
              <a:buAutoNum type="arabicPeriod"/>
            </a:pPr>
            <a:r>
              <a:rPr lang="en-US" dirty="0" smtClean="0"/>
              <a:t>Create your grid. Label your x and y-axis </a:t>
            </a:r>
            <a:endParaRPr lang="en-US" dirty="0"/>
          </a:p>
        </p:txBody>
      </p:sp>
    </p:spTree>
    <p:extLst>
      <p:ext uri="{BB962C8B-B14F-4D97-AF65-F5344CB8AC3E}">
        <p14:creationId xmlns:p14="http://schemas.microsoft.com/office/powerpoint/2010/main" val="1456883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46945" y="2551581"/>
            <a:ext cx="3953435" cy="296507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222" y="2561666"/>
            <a:ext cx="4034118" cy="30255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39159" y="2551580"/>
            <a:ext cx="3953437" cy="2965077"/>
          </a:xfrm>
          <a:prstGeom prst="rect">
            <a:avLst/>
          </a:prstGeom>
        </p:spPr>
      </p:pic>
    </p:spTree>
    <p:extLst>
      <p:ext uri="{BB962C8B-B14F-4D97-AF65-F5344CB8AC3E}">
        <p14:creationId xmlns:p14="http://schemas.microsoft.com/office/powerpoint/2010/main" val="292452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Questions to think about after completing the graph</a:t>
            </a:r>
            <a:endParaRPr lang="en-US" sz="32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Based on your graph, find the slope of the line.</a:t>
            </a:r>
          </a:p>
          <a:p>
            <a:pPr marL="457200" indent="-457200">
              <a:buFont typeface="+mj-lt"/>
              <a:buAutoNum type="arabicPeriod"/>
            </a:pPr>
            <a:r>
              <a:rPr lang="en-US" dirty="0" smtClean="0"/>
              <a:t>What is the height of your vase?</a:t>
            </a:r>
          </a:p>
          <a:p>
            <a:pPr marL="457200" indent="-457200">
              <a:buFont typeface="+mj-lt"/>
              <a:buAutoNum type="arabicPeriod"/>
            </a:pPr>
            <a:r>
              <a:rPr lang="en-US" dirty="0" smtClean="0"/>
              <a:t>What are your variables in respect to the x and y-axis?</a:t>
            </a:r>
          </a:p>
          <a:p>
            <a:pPr marL="457200" indent="-457200">
              <a:buFont typeface="+mj-lt"/>
              <a:buAutoNum type="arabicPeriod"/>
            </a:pPr>
            <a:r>
              <a:rPr lang="en-US" dirty="0" smtClean="0"/>
              <a:t>If your vase was in the same shape, but at a longer height, would you be able to predict how much water will be in a given height?</a:t>
            </a:r>
          </a:p>
          <a:p>
            <a:pPr marL="457200" indent="-457200">
              <a:buFont typeface="+mj-lt"/>
              <a:buAutoNum type="arabicPeriod"/>
            </a:pPr>
            <a:r>
              <a:rPr lang="en-US" dirty="0" smtClean="0"/>
              <a:t>What if you had less water? If you only had say half of the amount you were given, what would be the maximum height you can get to in your vase?</a:t>
            </a:r>
            <a:endParaRPr lang="en-US" dirty="0"/>
          </a:p>
        </p:txBody>
      </p:sp>
    </p:spTree>
    <p:extLst>
      <p:ext uri="{BB962C8B-B14F-4D97-AF65-F5344CB8AC3E}">
        <p14:creationId xmlns:p14="http://schemas.microsoft.com/office/powerpoint/2010/main" val="427651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this project</a:t>
            </a:r>
            <a:endParaRPr lang="en-US" dirty="0"/>
          </a:p>
        </p:txBody>
      </p:sp>
      <p:sp>
        <p:nvSpPr>
          <p:cNvPr id="3" name="Content Placeholder 2"/>
          <p:cNvSpPr>
            <a:spLocks noGrp="1"/>
          </p:cNvSpPr>
          <p:nvPr>
            <p:ph idx="1"/>
          </p:nvPr>
        </p:nvSpPr>
        <p:spPr/>
        <p:txBody>
          <a:bodyPr/>
          <a:lstStyle/>
          <a:p>
            <a:r>
              <a:rPr lang="en-US" dirty="0" smtClean="0"/>
              <a:t>Have smaller measuring cups that can measure in milliliters. This can provide us with more precise measurements.</a:t>
            </a:r>
          </a:p>
          <a:p>
            <a:r>
              <a:rPr lang="en-US" dirty="0" smtClean="0"/>
              <a:t>Have graph paper for students to use rather than using a grid.</a:t>
            </a:r>
          </a:p>
          <a:p>
            <a:r>
              <a:rPr lang="en-US" dirty="0" smtClean="0"/>
              <a:t>You can use other substances besides water. (i.e. M&amp;M’s, Skittles, etc.)</a:t>
            </a:r>
            <a:endParaRPr lang="en-US" dirty="0"/>
          </a:p>
        </p:txBody>
      </p:sp>
    </p:spTree>
    <p:extLst>
      <p:ext uri="{BB962C8B-B14F-4D97-AF65-F5344CB8AC3E}">
        <p14:creationId xmlns:p14="http://schemas.microsoft.com/office/powerpoint/2010/main" val="2805577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a:hlinkClick r:id="rId2"/>
              </a:rPr>
              <a:t>http://</a:t>
            </a:r>
            <a:r>
              <a:rPr lang="en-US" smtClean="0">
                <a:hlinkClick r:id="rId2"/>
              </a:rPr>
              <a:t>dl.uncw.edu/digilib/Mathematics/Algebra/mat111hb/functions/graphs/graphs.html</a:t>
            </a:r>
            <a:endParaRPr lang="en-US" smtClean="0"/>
          </a:p>
          <a:p>
            <a:pPr marL="0" indent="0">
              <a:buNone/>
            </a:pPr>
            <a:endParaRPr lang="en-US"/>
          </a:p>
        </p:txBody>
      </p:sp>
    </p:spTree>
    <p:extLst>
      <p:ext uri="{BB962C8B-B14F-4D97-AF65-F5344CB8AC3E}">
        <p14:creationId xmlns:p14="http://schemas.microsoft.com/office/powerpoint/2010/main" val="4206662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189</TotalTime>
  <Words>421</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Using Vases as an Introduction to Graphing</vt:lpstr>
      <vt:lpstr>Goal and Objectives of this activity</vt:lpstr>
      <vt:lpstr>Some Definitions to Keep in Mind.</vt:lpstr>
      <vt:lpstr>Materials needed</vt:lpstr>
      <vt:lpstr>Steps to take into consideration</vt:lpstr>
      <vt:lpstr>Example</vt:lpstr>
      <vt:lpstr>Questions to think about after completing the graph</vt:lpstr>
      <vt:lpstr>Suggestions for this project</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Vases as an Introduction to Graphing</dc:title>
  <dc:creator>Anthony Cordero</dc:creator>
  <cp:lastModifiedBy>Anthony Cordero</cp:lastModifiedBy>
  <cp:revision>10</cp:revision>
  <dcterms:created xsi:type="dcterms:W3CDTF">2018-04-24T01:15:14Z</dcterms:created>
  <dcterms:modified xsi:type="dcterms:W3CDTF">2018-04-26T12:32:12Z</dcterms:modified>
</cp:coreProperties>
</file>